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15.03.2020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9144000" cy="2000240"/>
          </a:xfrm>
        </p:spPr>
        <p:style>
          <a:lnRef idx="3">
            <a:schemeClr val="lt1"/>
          </a:lnRef>
          <a:fillRef idx="1">
            <a:schemeClr val="accent2"/>
          </a:fillRef>
          <a:effectRef idx="1">
            <a:schemeClr val="accent2"/>
          </a:effectRef>
          <a:fontRef idx="minor">
            <a:schemeClr val="lt1"/>
          </a:fontRef>
        </p:style>
        <p:txBody>
          <a:bodyPr>
            <a:normAutofit fontScale="90000"/>
          </a:bodyPr>
          <a:lstStyle/>
          <a:p>
            <a:r>
              <a:rPr lang="kk-KZ" cap="all" smtClean="0">
                <a:solidFill>
                  <a:srgbClr val="FFFF00"/>
                </a:solidFill>
                <a:latin typeface="Times New Roman" pitchFamily="18" charset="0"/>
                <a:cs typeface="Times New Roman" pitchFamily="18" charset="0"/>
              </a:rPr>
              <a:t>Дәріс </a:t>
            </a:r>
            <a:r>
              <a:rPr lang="kk-KZ" cap="all" smtClean="0">
                <a:solidFill>
                  <a:srgbClr val="FFFF00"/>
                </a:solidFill>
                <a:latin typeface="Times New Roman" pitchFamily="18" charset="0"/>
                <a:cs typeface="Times New Roman" pitchFamily="18" charset="0"/>
              </a:rPr>
              <a:t>№8 </a:t>
            </a:r>
            <a:r>
              <a:rPr lang="kk-KZ" cap="all" dirty="0" smtClean="0">
                <a:solidFill>
                  <a:srgbClr val="FFFF00"/>
                </a:solidFill>
                <a:latin typeface="Times New Roman" pitchFamily="18" charset="0"/>
                <a:cs typeface="Times New Roman" pitchFamily="18" charset="0"/>
              </a:rPr>
              <a:t>жалғастырылатын үшбұрышқа екі оқпан арқылы  ориентирлік тәсіл </a:t>
            </a:r>
            <a:endParaRPr lang="ru-RU" dirty="0">
              <a:solidFill>
                <a:srgbClr val="FFFF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428596" y="2285992"/>
            <a:ext cx="8286808" cy="3286148"/>
          </a:xfrm>
        </p:spPr>
        <p:txBody>
          <a:bodyPr>
            <a:noAutofit/>
          </a:bodyPr>
          <a:lstStyle/>
          <a:p>
            <a:pPr algn="just"/>
            <a:r>
              <a:rPr lang="kk-KZ" sz="2800" cap="all" dirty="0" smtClean="0">
                <a:solidFill>
                  <a:srgbClr val="FFFF00"/>
                </a:solidFill>
                <a:latin typeface="Times New Roman" pitchFamily="18" charset="0"/>
                <a:cs typeface="Times New Roman" pitchFamily="18" charset="0"/>
              </a:rPr>
              <a:t>д</a:t>
            </a:r>
            <a:r>
              <a:rPr lang="kk-KZ" sz="2800" dirty="0" smtClean="0">
                <a:solidFill>
                  <a:srgbClr val="FFFF00"/>
                </a:solidFill>
                <a:latin typeface="Times New Roman" pitchFamily="18" charset="0"/>
                <a:cs typeface="Times New Roman" pitchFamily="18" charset="0"/>
              </a:rPr>
              <a:t>әріс жоспары: </a:t>
            </a:r>
            <a:endParaRPr lang="ru-RU" sz="2800" b="1" dirty="0" smtClean="0">
              <a:solidFill>
                <a:srgbClr val="FFFF00"/>
              </a:solidFill>
              <a:latin typeface="Times New Roman" pitchFamily="18" charset="0"/>
              <a:cs typeface="Times New Roman" pitchFamily="18" charset="0"/>
            </a:endParaRPr>
          </a:p>
          <a:p>
            <a:pPr lvl="0" algn="just"/>
            <a:r>
              <a:rPr lang="kk-KZ" sz="2800" dirty="0" smtClean="0">
                <a:solidFill>
                  <a:srgbClr val="FFFF00"/>
                </a:solidFill>
                <a:latin typeface="Times New Roman" pitchFamily="18" charset="0"/>
                <a:cs typeface="Times New Roman" pitchFamily="18" charset="0"/>
              </a:rPr>
              <a:t>Жер беті және жер асты тау-кен өңдеудің пландық түсірісі;</a:t>
            </a:r>
            <a:endParaRPr lang="ru-RU" sz="2800" b="1" dirty="0" smtClean="0">
              <a:solidFill>
                <a:srgbClr val="FFFF00"/>
              </a:solidFill>
              <a:latin typeface="Times New Roman" pitchFamily="18" charset="0"/>
              <a:cs typeface="Times New Roman" pitchFamily="18" charset="0"/>
            </a:endParaRPr>
          </a:p>
          <a:p>
            <a:pPr lvl="0" algn="just"/>
            <a:r>
              <a:rPr lang="kk-KZ" sz="2800" dirty="0" smtClean="0">
                <a:solidFill>
                  <a:srgbClr val="FFFF00"/>
                </a:solidFill>
                <a:latin typeface="Times New Roman" pitchFamily="18" charset="0"/>
                <a:cs typeface="Times New Roman" pitchFamily="18" charset="0"/>
              </a:rPr>
              <a:t>Бір вертикальды оқпан арқылы жасалатын ориентрлі-жалғастыру түсірісі;</a:t>
            </a:r>
            <a:endParaRPr lang="ru-RU" sz="2800" b="1" dirty="0" smtClean="0">
              <a:solidFill>
                <a:srgbClr val="FFFF00"/>
              </a:solidFill>
              <a:latin typeface="Times New Roman" pitchFamily="18" charset="0"/>
              <a:cs typeface="Times New Roman" pitchFamily="18" charset="0"/>
            </a:endParaRPr>
          </a:p>
          <a:p>
            <a:pPr lvl="0" algn="just"/>
            <a:r>
              <a:rPr lang="kk-KZ" sz="2800" dirty="0" smtClean="0">
                <a:solidFill>
                  <a:srgbClr val="FFFF00"/>
                </a:solidFill>
                <a:latin typeface="Times New Roman" pitchFamily="18" charset="0"/>
                <a:cs typeface="Times New Roman" pitchFamily="18" charset="0"/>
              </a:rPr>
              <a:t>Ориентрлі – жалғастыруды тіктеуіш көмегімен жасау әдісі.</a:t>
            </a:r>
            <a:endParaRPr lang="ru-RU" sz="2800" b="1" dirty="0" smtClean="0">
              <a:solidFill>
                <a:srgbClr val="FFFF00"/>
              </a:solidFill>
              <a:latin typeface="Times New Roman" pitchFamily="18" charset="0"/>
              <a:cs typeface="Times New Roman" pitchFamily="18" charset="0"/>
            </a:endParaRPr>
          </a:p>
          <a:p>
            <a:pPr algn="just"/>
            <a:endParaRPr lang="ru-RU" sz="2800" dirty="0">
              <a:solidFill>
                <a:srgbClr val="FFFF0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85000" lnSpcReduction="10000"/>
          </a:bodyPr>
          <a:lstStyle/>
          <a:p>
            <a:r>
              <a:rPr lang="kk-KZ" dirty="0" smtClean="0">
                <a:latin typeface="Times New Roman" pitchFamily="18" charset="0"/>
                <a:cs typeface="Times New Roman" pitchFamily="18" charset="0"/>
              </a:rPr>
              <a:t>Жер беті және жер асты тау-кен өңдеудің пландық түсірісін геометриялық байланыстыруды іске асыруда өзіндік ерекшелікке ие. Ориентирлік жалғастыру түсірісін орындау  нәтижесінде алынуы қажет: а) Жерасты тірек торының бастапқы пунктінің  х және у координаттары; б) бастапқы қабырғасының дирекционды бұрышы.</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Жер асты өңдеулерді жер бетімен (кен орнын ашу тәсілі) жалғастыру тәсілдеріне байланысты, ориентирлі –жалғастыру түсірісінің негізгі үш түрі бар:   </a:t>
            </a:r>
          </a:p>
          <a:p>
            <a:r>
              <a:rPr lang="kk-KZ" dirty="0" smtClean="0">
                <a:latin typeface="Times New Roman" pitchFamily="18" charset="0"/>
                <a:cs typeface="Times New Roman" pitchFamily="18" charset="0"/>
              </a:rPr>
              <a:t>1) штол немесе еңістетілген оқпан арқылы; </a:t>
            </a:r>
          </a:p>
          <a:p>
            <a:r>
              <a:rPr lang="kk-KZ" dirty="0" smtClean="0">
                <a:latin typeface="Times New Roman" pitchFamily="18" charset="0"/>
                <a:cs typeface="Times New Roman" pitchFamily="18" charset="0"/>
              </a:rPr>
              <a:t>2) бір вертикальды оқпан арқылы;</a:t>
            </a:r>
          </a:p>
          <a:p>
            <a:r>
              <a:rPr lang="kk-KZ" dirty="0" smtClean="0">
                <a:latin typeface="Times New Roman" pitchFamily="18" charset="0"/>
                <a:cs typeface="Times New Roman" pitchFamily="18" charset="0"/>
              </a:rPr>
              <a:t> 3)  жер асты өңдеуді жалғаушы екі вертикалды оқпан арқылы.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Бірінші жағдайда, жалғастырушы түсіріс, шахтаға әдеттегі теодолиттік жүріс жасау жолымен іске асырылады. Екінші және үшінші жағдайға арнайы қабылдаулар пайдаланылады.  </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https://injzashita.com/images/ukrinjgeodes/ukrinjgeodes-623.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8" name="AutoShape 4" descr="https://injzashita.com/images/ukrinjgeodes/ukrinjgeodes-623.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9" name="Picture 5"/>
          <p:cNvPicPr>
            <a:picLocks noChangeAspect="1" noChangeArrowheads="1"/>
          </p:cNvPicPr>
          <p:nvPr/>
        </p:nvPicPr>
        <p:blipFill>
          <a:blip r:embed="rId2" cstate="print"/>
          <a:srcRect t="11719" r="68155" b="39453"/>
          <a:stretch>
            <a:fillRect/>
          </a:stretch>
        </p:blipFill>
        <p:spPr bwMode="auto">
          <a:xfrm>
            <a:off x="571504" y="0"/>
            <a:ext cx="7858148" cy="6774318"/>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http://tnu.podelise.ru/pars_docs/refs/326/325570/325570_html_m439ef94c.gif"/>
          <p:cNvPicPr>
            <a:picLocks noChangeAspect="1" noChangeArrowheads="1"/>
          </p:cNvPicPr>
          <p:nvPr/>
        </p:nvPicPr>
        <p:blipFill>
          <a:blip r:embed="rId2" cstate="print"/>
          <a:srcRect/>
          <a:stretch>
            <a:fillRect/>
          </a:stretch>
        </p:blipFill>
        <p:spPr bwMode="auto">
          <a:xfrm>
            <a:off x="0" y="0"/>
            <a:ext cx="4723154" cy="5715016"/>
          </a:xfrm>
          <a:prstGeom prst="rect">
            <a:avLst/>
          </a:prstGeom>
          <a:noFill/>
        </p:spPr>
      </p:pic>
      <p:sp>
        <p:nvSpPr>
          <p:cNvPr id="5" name="Прямоугольник 4"/>
          <p:cNvSpPr/>
          <p:nvPr/>
        </p:nvSpPr>
        <p:spPr>
          <a:xfrm>
            <a:off x="4572000" y="1214422"/>
            <a:ext cx="4572000" cy="2862322"/>
          </a:xfrm>
          <a:prstGeom prst="rect">
            <a:avLst/>
          </a:prstGeom>
        </p:spPr>
        <p:txBody>
          <a:bodyPr wrap="square">
            <a:spAutoFit/>
          </a:bodyPr>
          <a:lstStyle/>
          <a:p>
            <a:r>
              <a:rPr lang="kk-KZ" dirty="0" smtClean="0">
                <a:latin typeface="Times New Roman" pitchFamily="18" charset="0"/>
                <a:cs typeface="Times New Roman" pitchFamily="18" charset="0"/>
              </a:rPr>
              <a:t>Жалғастырушы үшбұрыш тәсілімен шақтада бағыт бету</a:t>
            </a:r>
            <a:r>
              <a:rPr lang="ru-RU" dirty="0" smtClean="0">
                <a:latin typeface="Times New Roman" pitchFamily="18" charset="0"/>
                <a:cs typeface="Times New Roman" pitchFamily="18" charset="0"/>
              </a:rPr>
              <a:t>:</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1 - </a:t>
            </a:r>
            <a:r>
              <a:rPr lang="ru-RU" dirty="0" err="1" smtClean="0">
                <a:latin typeface="Times New Roman" pitchFamily="18" charset="0"/>
                <a:cs typeface="Times New Roman" pitchFamily="18" charset="0"/>
              </a:rPr>
              <a:t>тіктеуіш</a:t>
            </a:r>
            <a:r>
              <a:rPr lang="ru-RU" dirty="0" smtClean="0">
                <a:latin typeface="Times New Roman" pitchFamily="18" charset="0"/>
                <a:cs typeface="Times New Roman" pitchFamily="18" charset="0"/>
              </a:rPr>
              <a:t>; 2 – </a:t>
            </a:r>
            <a:r>
              <a:rPr lang="ru-RU" dirty="0" err="1" smtClean="0">
                <a:latin typeface="Times New Roman" pitchFamily="18" charset="0"/>
                <a:cs typeface="Times New Roman" pitchFamily="18" charset="0"/>
              </a:rPr>
              <a:t>орталықтандырғыш пластинкалы</a:t>
            </a:r>
            <a:r>
              <a:rPr lang="ru-RU" dirty="0" smtClean="0">
                <a:latin typeface="Times New Roman" pitchFamily="18" charset="0"/>
                <a:cs typeface="Times New Roman" pitchFamily="18" charset="0"/>
              </a:rPr>
              <a:t> лебедка 3 –май </a:t>
            </a:r>
            <a:r>
              <a:rPr lang="ru-RU" dirty="0" err="1" smtClean="0">
                <a:latin typeface="Times New Roman" pitchFamily="18" charset="0"/>
                <a:cs typeface="Times New Roman" pitchFamily="18" charset="0"/>
              </a:rPr>
              <a:t>құйылған </a:t>
            </a:r>
            <a:r>
              <a:rPr lang="ru-RU" dirty="0" smtClean="0">
                <a:latin typeface="Times New Roman" pitchFamily="18" charset="0"/>
                <a:cs typeface="Times New Roman" pitchFamily="18" charset="0"/>
              </a:rPr>
              <a:t>бак; 4 – </a:t>
            </a:r>
            <a:r>
              <a:rPr lang="ru-RU" dirty="0" err="1" smtClean="0">
                <a:latin typeface="Times New Roman" pitchFamily="18" charset="0"/>
                <a:cs typeface="Times New Roman" pitchFamily="18" charset="0"/>
              </a:rPr>
              <a:t>полигонометриялыө белгі</a:t>
            </a:r>
            <a:r>
              <a:rPr lang="ru-RU" dirty="0" smtClean="0">
                <a:latin typeface="Times New Roman" pitchFamily="18" charset="0"/>
                <a:cs typeface="Times New Roman" pitchFamily="18" charset="0"/>
              </a:rPr>
              <a:t>; 5 - </a:t>
            </a:r>
            <a:r>
              <a:rPr lang="ru-RU" dirty="0" err="1" smtClean="0">
                <a:latin typeface="Times New Roman" pitchFamily="18" charset="0"/>
                <a:cs typeface="Times New Roman" pitchFamily="18" charset="0"/>
              </a:rPr>
              <a:t>теодолиттер</a:t>
            </a:r>
            <a:r>
              <a:rPr lang="ru-RU" dirty="0" smtClean="0">
                <a:latin typeface="Times New Roman" pitchFamily="18" charset="0"/>
                <a:cs typeface="Times New Roman" pitchFamily="18" charset="0"/>
              </a:rPr>
              <a:t>; 6 – </a:t>
            </a:r>
            <a:r>
              <a:rPr lang="ru-RU" dirty="0" err="1" smtClean="0">
                <a:latin typeface="Times New Roman" pitchFamily="18" charset="0"/>
                <a:cs typeface="Times New Roman" pitchFamily="18" charset="0"/>
              </a:rPr>
              <a:t>пластинканы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және лебедканы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бекітуге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арналған брусьтағы төсеме</a:t>
            </a:r>
            <a:r>
              <a:rPr lang="ru-RU" dirty="0" smtClean="0">
                <a:latin typeface="Times New Roman" pitchFamily="18" charset="0"/>
                <a:cs typeface="Times New Roman" pitchFamily="18" charset="0"/>
              </a:rPr>
              <a:t>; 7 – шахта </a:t>
            </a:r>
            <a:r>
              <a:rPr lang="ru-RU" dirty="0" err="1" smtClean="0">
                <a:latin typeface="Times New Roman" pitchFamily="18" charset="0"/>
                <a:cs typeface="Times New Roman" pitchFamily="18" charset="0"/>
              </a:rPr>
              <a:t>оқпаны және </a:t>
            </a:r>
            <a:r>
              <a:rPr lang="ru-RU" dirty="0" smtClean="0">
                <a:latin typeface="Times New Roman" pitchFamily="18" charset="0"/>
                <a:cs typeface="Times New Roman" pitchFamily="18" charset="0"/>
              </a:rPr>
              <a:t>копер; 8 – </a:t>
            </a:r>
            <a:r>
              <a:rPr lang="ru-RU" dirty="0" err="1" smtClean="0">
                <a:latin typeface="Times New Roman" pitchFamily="18" charset="0"/>
                <a:cs typeface="Times New Roman" pitchFamily="18" charset="0"/>
              </a:rPr>
              <a:t>оқпан маңындағы қақпа</a:t>
            </a:r>
            <a:endParaRPr lang="ru-RU"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70000" lnSpcReduction="20000"/>
          </a:bodyPr>
          <a:lstStyle/>
          <a:p>
            <a:r>
              <a:rPr lang="kk-KZ" b="1" dirty="0" smtClean="0">
                <a:latin typeface="Times New Roman" pitchFamily="18" charset="0"/>
                <a:cs typeface="Times New Roman" pitchFamily="18" charset="0"/>
              </a:rPr>
              <a:t>7.2 Бір вертикальды оқпан арқылы ориентрлі-жалғастыру түсірісі</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Бір вертикальды оқпан арқылы ориентрлі-жалғастыру түсірісі өз ішіне: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1)  шахтаның үстімен екі нүкте жобалау; 2) осы нүктелерге үстіңгі бетте және олардың тау-кен жұмысының горизонттағы проекциясына жанастыру; 3) есептеу.</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Жобалау оқпанға түсірілген екі тіктеуіш көмегімен іске асырылады. Тіктеуіштің вертикальды жағдайы, олардың шахта бетіндегі координатасы х және у , сондай-ақ жармасының дирекционды бұрышы сәйкеседі.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Тіктеуішпен үстіңгі бетте жанастыру, өндірісте  белгілі пунктен жер бетінде тіктеуіш координатасын және олардың жармасының дирекционды бұрышын табуға мүмкіндік беретін,  бұрыштық және сызықтық өлшеулерді қамтиды. Сәйкесінше тау жұмыстарының горизонттында тіктеуішке жанастыру-бұл тіктеуіштің табылған координатасы және олардың жармасының дирекционды бұрышы бойынша шахтада бастапқы пунктің координатасын анықтау және жер асты тірек торының бастапқы қабырғасының дирекционды бұрышын анықтауға мүмкіндік беретін өлшеу.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Осыдан, ориентирлі-жалғастырушы түсірісті бір оқпанмен жүргізу барысында, жобалаумен жанастыру, өте мұқият арнайы қабылдаумен жасалатынын байқауға болады. </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3000372"/>
          </a:xfrm>
        </p:spPr>
        <p:txBody>
          <a:bodyPr>
            <a:normAutofit fontScale="77500" lnSpcReduction="20000"/>
          </a:bodyPr>
          <a:lstStyle/>
          <a:p>
            <a:pPr algn="just"/>
            <a:r>
              <a:rPr lang="kk-KZ" b="1" dirty="0" smtClean="0">
                <a:latin typeface="Times New Roman" pitchFamily="18" charset="0"/>
                <a:cs typeface="Times New Roman" pitchFamily="18" charset="0"/>
              </a:rPr>
              <a:t>7.3 Тау-кен жұмыстарының горизонтында үстіңгі бетпен нүктені тіктеуіш көмегімен жобалау</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Тіктеуіш көмегімен жобалауды жүзеге асыру үшін қажет: тіктеуіштіі түсіріп-көтеруге қажетті  қол лебедкасы 1, тіктеуішті шахтаға бағыттау үшін, блок 2, орталықтандыру пластинкасы 3, болат сым 4, жүк 5, тыныштандырғыш  6. Аталған жабдықтардың орналасуы 7.1 суретінде көрсетілгендей.</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pic>
        <p:nvPicPr>
          <p:cNvPr id="4" name="Рисунок 3"/>
          <p:cNvPicPr/>
          <p:nvPr/>
        </p:nvPicPr>
        <p:blipFill>
          <a:blip r:embed="rId2" cstate="print"/>
          <a:srcRect t="2477" b="4141"/>
          <a:stretch>
            <a:fillRect/>
          </a:stretch>
        </p:blipFill>
        <p:spPr bwMode="auto">
          <a:xfrm>
            <a:off x="428596" y="3143248"/>
            <a:ext cx="3786214" cy="3500462"/>
          </a:xfrm>
          <a:prstGeom prst="rect">
            <a:avLst/>
          </a:prstGeom>
          <a:noFill/>
          <a:ln w="9525">
            <a:noFill/>
            <a:miter lim="800000"/>
            <a:headEnd/>
            <a:tailEnd/>
          </a:ln>
        </p:spPr>
      </p:pic>
      <p:sp>
        <p:nvSpPr>
          <p:cNvPr id="16385" name="Rectangle 1"/>
          <p:cNvSpPr>
            <a:spLocks noChangeArrowheads="1"/>
          </p:cNvSpPr>
          <p:nvPr/>
        </p:nvSpPr>
        <p:spPr bwMode="auto">
          <a:xfrm>
            <a:off x="4214810" y="4500570"/>
            <a:ext cx="3500462"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50850" algn="l"/>
              </a:tabLst>
            </a:pPr>
            <a:r>
              <a:rPr kumimoji="0" lang="kk-KZ" sz="1400" b="0" i="0" u="none" strike="noStrike" cap="none" normalizeH="0" baseline="0" smtClean="0">
                <a:ln>
                  <a:noFill/>
                </a:ln>
                <a:solidFill>
                  <a:schemeClr val="tx1"/>
                </a:solidFill>
                <a:effectLst/>
                <a:latin typeface="Arial" pitchFamily="34" charset="0"/>
                <a:ea typeface="Times New Roman" pitchFamily="18" charset="0"/>
              </a:rPr>
              <a:t>Сурет 7.1 - Бір вертикальды ствол арқылы ориентирлік-жалғастырушы түсіріс схемасы </a:t>
            </a:r>
            <a:endParaRPr kumimoji="0" lang="kk-KZ" sz="1800" b="0" i="0" u="none" strike="noStrike" cap="none" normalizeH="0" baseline="0" smtClean="0">
              <a:ln>
                <a:noFill/>
              </a:ln>
              <a:solidFill>
                <a:schemeClr val="tx1"/>
              </a:solidFill>
              <a:effectLst/>
              <a:latin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2" descr="http://konspekta.net/mydocxru/baza9/29778341278.files/image37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9459" name="Picture 3"/>
          <p:cNvPicPr>
            <a:picLocks noChangeAspect="1" noChangeArrowheads="1"/>
          </p:cNvPicPr>
          <p:nvPr/>
        </p:nvPicPr>
        <p:blipFill>
          <a:blip r:embed="rId2" cstate="print"/>
          <a:srcRect t="12695" r="59919" b="33594"/>
          <a:stretch>
            <a:fillRect/>
          </a:stretch>
        </p:blipFill>
        <p:spPr bwMode="auto">
          <a:xfrm>
            <a:off x="0" y="-1"/>
            <a:ext cx="9144000" cy="6889357"/>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3857628"/>
          </a:xfrm>
        </p:spPr>
        <p:txBody>
          <a:bodyPr>
            <a:normAutofit fontScale="70000" lnSpcReduction="20000"/>
          </a:bodyPr>
          <a:lstStyle/>
          <a:p>
            <a:r>
              <a:rPr lang="kk-KZ" sz="3400" b="1" dirty="0" smtClean="0">
                <a:latin typeface="Times New Roman" pitchFamily="18" charset="0"/>
                <a:cs typeface="Times New Roman" pitchFamily="18" charset="0"/>
              </a:rPr>
              <a:t>7.4 Тіктеуіштің шайқалуын бақылау</a:t>
            </a:r>
            <a:endParaRPr lang="ru-RU" sz="3400" dirty="0" smtClean="0">
              <a:latin typeface="Times New Roman" pitchFamily="18" charset="0"/>
              <a:cs typeface="Times New Roman" pitchFamily="18" charset="0"/>
            </a:endParaRPr>
          </a:p>
          <a:p>
            <a:r>
              <a:rPr lang="kk-KZ" sz="3400" dirty="0" smtClean="0">
                <a:latin typeface="Times New Roman" pitchFamily="18" charset="0"/>
                <a:cs typeface="Times New Roman" pitchFamily="18" charset="0"/>
              </a:rPr>
              <a:t>Білетініміздей ауалық ағыстың немесе жаңбыр тамшылары әсерінен тіктеуіштің тербелуі толығымен тынышталмайды. Бұл жағдайда жобалау, тербелмелі тіктіеуішпен іске асырылады.    Жобалаудың дәлдігін жоғарлату үшін, тіктеуіш тербелісін шкаласы бар орталықтандырғыш тарелка көмегімен бақылайды. (сурет 7.2). Бұл бақылаудың мақсаты, шкала бойынша тіктеуіштің шеткі жағдайының оның тыныштың жағдайына салыстырмалы кері санағын табудан тұрады.  Тіктеуіштің осы санағын кері қойып, одан жанасудың барлық элементтерінің өлшеулерін жүргізуге болады. </a:t>
            </a:r>
            <a:endParaRPr lang="ru-RU" sz="3400"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pic>
        <p:nvPicPr>
          <p:cNvPr id="4" name="Рисунок 3"/>
          <p:cNvPicPr/>
          <p:nvPr/>
        </p:nvPicPr>
        <p:blipFill>
          <a:blip r:embed="rId2" cstate="print"/>
          <a:srcRect l="5463" t="6784" r="7147"/>
          <a:stretch>
            <a:fillRect/>
          </a:stretch>
        </p:blipFill>
        <p:spPr bwMode="auto">
          <a:xfrm>
            <a:off x="357158" y="3857604"/>
            <a:ext cx="3786214" cy="3000396"/>
          </a:xfrm>
          <a:prstGeom prst="rect">
            <a:avLst/>
          </a:prstGeom>
          <a:noFill/>
          <a:ln w="9525">
            <a:noFill/>
            <a:miter lim="800000"/>
            <a:headEnd/>
            <a:tailEnd/>
          </a:ln>
        </p:spPr>
      </p:pic>
      <p:sp>
        <p:nvSpPr>
          <p:cNvPr id="20481" name="Rectangle 1"/>
          <p:cNvSpPr>
            <a:spLocks noChangeArrowheads="1"/>
          </p:cNvSpPr>
          <p:nvPr/>
        </p:nvSpPr>
        <p:spPr bwMode="auto">
          <a:xfrm>
            <a:off x="4643438" y="5167654"/>
            <a:ext cx="4071966"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50850" algn="l"/>
              </a:tabLst>
            </a:pPr>
            <a:r>
              <a:rPr kumimoji="0" lang="kk-KZ" sz="1400" b="0" i="0" u="none" strike="noStrike" cap="none" normalizeH="0" baseline="0" dirty="0" smtClean="0">
                <a:ln>
                  <a:noFill/>
                </a:ln>
                <a:solidFill>
                  <a:schemeClr val="tx1"/>
                </a:solidFill>
                <a:effectLst/>
                <a:latin typeface="Arial" pitchFamily="34" charset="0"/>
                <a:ea typeface="Times New Roman" pitchFamily="18" charset="0"/>
              </a:rPr>
              <a:t>Сурет 7.2- Шкалалы орталықтандыратын тарелка</a:t>
            </a:r>
            <a:endParaRPr kumimoji="0" lang="kk-KZ"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ctcmetar.ru/uploads/posts/2017-03/1489656230_r19.jpeg"/>
          <p:cNvPicPr>
            <a:picLocks noChangeAspect="1" noChangeArrowheads="1"/>
          </p:cNvPicPr>
          <p:nvPr/>
        </p:nvPicPr>
        <p:blipFill>
          <a:blip r:embed="rId2" cstate="print"/>
          <a:srcRect b="16632"/>
          <a:stretch>
            <a:fillRect/>
          </a:stretch>
        </p:blipFill>
        <p:spPr bwMode="auto">
          <a:xfrm>
            <a:off x="428596" y="928670"/>
            <a:ext cx="8215338" cy="4714884"/>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5214950"/>
          </a:xfrm>
        </p:spPr>
        <p:txBody>
          <a:bodyPr>
            <a:noAutofit/>
          </a:bodyPr>
          <a:lstStyle/>
          <a:p>
            <a:r>
              <a:rPr lang="kk-KZ" sz="2000" b="1" dirty="0" smtClean="0">
                <a:latin typeface="Times New Roman" pitchFamily="18" charset="0"/>
                <a:cs typeface="Times New Roman" pitchFamily="18" charset="0"/>
              </a:rPr>
              <a:t>7.5  Жалғастырылатын үшбұрыштарды тіктеуішке жанастыру және оларды өңдеу</a:t>
            </a:r>
            <a:endParaRPr lang="ru-RU" sz="2000" dirty="0" smtClean="0">
              <a:latin typeface="Times New Roman" pitchFamily="18" charset="0"/>
              <a:cs typeface="Times New Roman" pitchFamily="18" charset="0"/>
            </a:endParaRPr>
          </a:p>
          <a:p>
            <a:r>
              <a:rPr lang="kk-KZ" sz="2000"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r>
              <a:rPr lang="kk-KZ" sz="2000" dirty="0" smtClean="0">
                <a:latin typeface="Times New Roman" pitchFamily="18" charset="0"/>
                <a:cs typeface="Times New Roman" pitchFamily="18" charset="0"/>
              </a:rPr>
              <a:t> Екі тіктеуіште тыныш жағдайда бекітілген кезде жобаның аяқталуы бойынша оларды жанастыруды іске асырады. Әдетте ол жер бетінде және жер астында бір уақытта жүргізіледі. Жанастырудың әдісін таңдау, дирекционды бұрышты қажетті қабырғадан жер бетіне тіктеуіш жармасына және тіктеуіш жармасынан жер асты тірек торлары қабырғасына беру барысындағы орташа квадраттық қателік 30" аспайтындай етіп тағайындалады.</a:t>
            </a:r>
            <a:endParaRPr lang="ru-RU" sz="2000" dirty="0" smtClean="0">
              <a:latin typeface="Times New Roman" pitchFamily="18" charset="0"/>
              <a:cs typeface="Times New Roman" pitchFamily="18" charset="0"/>
            </a:endParaRPr>
          </a:p>
          <a:p>
            <a:r>
              <a:rPr lang="kk-KZ" sz="2000" dirty="0" smtClean="0">
                <a:latin typeface="Times New Roman" pitchFamily="18" charset="0"/>
                <a:cs typeface="Times New Roman" pitchFamily="18" charset="0"/>
              </a:rPr>
              <a:t>Ең көп қолданылатын жанастыру тәсілі, үшбұрыштарды жалғастыру. Ол жанасатын нүктелердің, бұрыштық сызықтық өлшемдері жағдайын таңдаудан жинақталып отырады.</a:t>
            </a:r>
            <a:endParaRPr lang="ru-RU" sz="2000" dirty="0" smtClean="0">
              <a:latin typeface="Times New Roman" pitchFamily="18" charset="0"/>
              <a:cs typeface="Times New Roman" pitchFamily="18" charset="0"/>
            </a:endParaRPr>
          </a:p>
          <a:p>
            <a:r>
              <a:rPr lang="kk-KZ" sz="2000" dirty="0" smtClean="0">
                <a:latin typeface="Times New Roman" pitchFamily="18" charset="0"/>
                <a:cs typeface="Times New Roman" pitchFamily="18" charset="0"/>
              </a:rPr>
              <a:t>Жанасатын нүктелердің орналасу орнын таңдау. 7.3 суретте үшбұрыштарды жалғастыру тәсілі көрсетілген, онда үшбұрыштарды жалғастыру тәсілі жер бетінде және тау жұмыстарының горизонтында   пайдаланылған. Осыдан жер бетінде шахтада оқпанға жақын  С нүктесі және С</a:t>
            </a:r>
            <a:r>
              <a:rPr lang="kk-KZ" sz="2000" baseline="-25000" dirty="0" smtClean="0">
                <a:latin typeface="Times New Roman" pitchFamily="18" charset="0"/>
                <a:cs typeface="Times New Roman" pitchFamily="18" charset="0"/>
              </a:rPr>
              <a:t>1</a:t>
            </a:r>
            <a:r>
              <a:rPr lang="kk-KZ" sz="2000" dirty="0" smtClean="0">
                <a:latin typeface="Times New Roman" pitchFamily="18" charset="0"/>
                <a:cs typeface="Times New Roman" pitchFamily="18" charset="0"/>
              </a:rPr>
              <a:t> нүктесі олардан екі тіктеуіште көрінетіндей, сондай-ақ жер бетіндегі жақын пунктпен жер асты тірек торлары көрінетіндей есеппен бекітіледі. Жобалық А және В нүктелерімен бірге, олардың проекциясы А</a:t>
            </a:r>
            <a:r>
              <a:rPr lang="kk-KZ" sz="2000" baseline="-25000" dirty="0" smtClean="0">
                <a:latin typeface="Times New Roman" pitchFamily="18" charset="0"/>
                <a:cs typeface="Times New Roman" pitchFamily="18" charset="0"/>
              </a:rPr>
              <a:t>1</a:t>
            </a:r>
            <a:r>
              <a:rPr lang="kk-KZ" sz="2000" dirty="0" smtClean="0">
                <a:latin typeface="Times New Roman" pitchFamily="18" charset="0"/>
                <a:cs typeface="Times New Roman" pitchFamily="18" charset="0"/>
              </a:rPr>
              <a:t> және В</a:t>
            </a:r>
            <a:r>
              <a:rPr lang="kk-KZ" sz="2000" baseline="-25000" dirty="0" smtClean="0">
                <a:latin typeface="Times New Roman" pitchFamily="18" charset="0"/>
                <a:cs typeface="Times New Roman" pitchFamily="18" charset="0"/>
              </a:rPr>
              <a:t>1</a:t>
            </a:r>
            <a:r>
              <a:rPr lang="kk-KZ" sz="2000" dirty="0" smtClean="0">
                <a:latin typeface="Times New Roman" pitchFamily="18" charset="0"/>
                <a:cs typeface="Times New Roman" pitchFamily="18" charset="0"/>
              </a:rPr>
              <a:t>,таңдалған нүктелер жалғастырушы деп аталатын ABC және А</a:t>
            </a:r>
            <a:r>
              <a:rPr lang="kk-KZ" sz="2000" baseline="-25000" dirty="0" smtClean="0">
                <a:latin typeface="Times New Roman" pitchFamily="18" charset="0"/>
                <a:cs typeface="Times New Roman" pitchFamily="18" charset="0"/>
              </a:rPr>
              <a:t>1</a:t>
            </a:r>
            <a:r>
              <a:rPr lang="kk-KZ" sz="2000" dirty="0" smtClean="0">
                <a:latin typeface="Times New Roman" pitchFamily="18" charset="0"/>
                <a:cs typeface="Times New Roman" pitchFamily="18" charset="0"/>
              </a:rPr>
              <a:t> В</a:t>
            </a:r>
            <a:r>
              <a:rPr lang="kk-KZ" sz="2000" baseline="-25000" dirty="0" smtClean="0">
                <a:latin typeface="Times New Roman" pitchFamily="18" charset="0"/>
                <a:cs typeface="Times New Roman" pitchFamily="18" charset="0"/>
              </a:rPr>
              <a:t>1</a:t>
            </a:r>
            <a:r>
              <a:rPr lang="kk-KZ" sz="2000" dirty="0" smtClean="0">
                <a:latin typeface="Times New Roman" pitchFamily="18" charset="0"/>
                <a:cs typeface="Times New Roman" pitchFamily="18" charset="0"/>
              </a:rPr>
              <a:t> С</a:t>
            </a:r>
            <a:r>
              <a:rPr lang="kk-KZ" sz="2000" baseline="-25000" dirty="0" smtClean="0">
                <a:latin typeface="Times New Roman" pitchFamily="18" charset="0"/>
                <a:cs typeface="Times New Roman" pitchFamily="18" charset="0"/>
              </a:rPr>
              <a:t>1</a:t>
            </a:r>
            <a:r>
              <a:rPr lang="kk-KZ" sz="2000" dirty="0" smtClean="0">
                <a:latin typeface="Times New Roman" pitchFamily="18" charset="0"/>
                <a:cs typeface="Times New Roman" pitchFamily="18" charset="0"/>
              </a:rPr>
              <a:t>,үшбұрышын қалыптастырады.</a:t>
            </a:r>
            <a:endParaRPr lang="ru-RU" sz="2000" dirty="0" smtClean="0">
              <a:latin typeface="Times New Roman" pitchFamily="18" charset="0"/>
              <a:cs typeface="Times New Roman" pitchFamily="18" charset="0"/>
            </a:endParaRPr>
          </a:p>
          <a:p>
            <a:endParaRPr lang="ru-RU" sz="20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3500438"/>
            <a:ext cx="3714776" cy="2571768"/>
          </a:xfrm>
        </p:spPr>
        <p:txBody>
          <a:bodyPr>
            <a:normAutofit/>
          </a:bodyPr>
          <a:lstStyle/>
          <a:p>
            <a:pPr algn="ctr">
              <a:buNone/>
            </a:pPr>
            <a:r>
              <a:rPr lang="kk-KZ" dirty="0" smtClean="0">
                <a:latin typeface="Times New Roman" pitchFamily="18" charset="0"/>
                <a:cs typeface="Times New Roman" pitchFamily="18" charset="0"/>
              </a:rPr>
              <a:t>Сурет  7.3- Жалғасқан үшбұрыштарды жанастыру схемасы</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pic>
        <p:nvPicPr>
          <p:cNvPr id="4" name="Рисунок 3"/>
          <p:cNvPicPr/>
          <p:nvPr/>
        </p:nvPicPr>
        <p:blipFill>
          <a:blip r:embed="rId2" cstate="print"/>
          <a:srcRect t="8188" r="6303" b="9128"/>
          <a:stretch>
            <a:fillRect/>
          </a:stretch>
        </p:blipFill>
        <p:spPr bwMode="auto">
          <a:xfrm>
            <a:off x="0" y="0"/>
            <a:ext cx="9144000" cy="3357562"/>
          </a:xfrm>
          <a:prstGeom prst="rect">
            <a:avLst/>
          </a:prstGeom>
          <a:noFill/>
          <a:ln w="9525">
            <a:noFill/>
            <a:miter lim="800000"/>
            <a:headEnd/>
            <a:tailEnd/>
          </a:ln>
        </p:spPr>
      </p:pic>
      <p:pic>
        <p:nvPicPr>
          <p:cNvPr id="22530" name="Picture 2" descr="http://studbooks.net/imag_/32/170034/image019.png"/>
          <p:cNvPicPr>
            <a:picLocks noChangeAspect="1" noChangeArrowheads="1"/>
          </p:cNvPicPr>
          <p:nvPr/>
        </p:nvPicPr>
        <p:blipFill>
          <a:blip r:embed="rId3" cstate="print"/>
          <a:srcRect/>
          <a:stretch>
            <a:fillRect/>
          </a:stretch>
        </p:blipFill>
        <p:spPr bwMode="auto">
          <a:xfrm>
            <a:off x="4286248" y="3429000"/>
            <a:ext cx="4467225" cy="2505076"/>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10000"/>
          </a:bodyPr>
          <a:lstStyle/>
          <a:p>
            <a:pPr algn="just"/>
            <a:r>
              <a:rPr lang="kk-KZ" dirty="0" smtClean="0">
                <a:latin typeface="Times New Roman" pitchFamily="18" charset="0"/>
                <a:cs typeface="Times New Roman" pitchFamily="18" charset="0"/>
              </a:rPr>
              <a:t>Жалғасқан үшбқрыштарды жанастырудың ерекшелігі, оның схемасының өлшеуге, есептеуге қарапайымдылығы болып табылады. Мұнан басқа, бұл тәсіл, жанасудың біршама жоғары дәлдігін, үшбұрыштардың тиімді формасын құрастыру және өлшеудің мұқият орындалуы есебінен алуға мүмкіндік береді. Сондықтан ориентрлі-жалғастыру түсірісін жанасудың геометриялық әдісі бір оқпан арқылы жүргізу өндірісі барысында, көбінесе жалғастырушы үшбұрыштармен жүзеге асырылады. Дегенмен үшбұрыштардың тиімді формасын құру мүмкіндігі болса, жанастырудың басқада тәсілдерін пайдалануға болады. Бір оқпан арқылы ориентирлі –жалғастырушы түсірісті бақылау үшін, екі рет орындалады (тіктеуіштің екі жағдайында). </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
        <p:nvSpPr>
          <p:cNvPr id="24578" name="AutoShape 2" descr="https://im0-tub-kz.yandex.net/i?id=2e642fcd64ab53dfabf00cce28277d0f&amp;n=13"/>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85000" lnSpcReduction="20000"/>
          </a:bodyPr>
          <a:lstStyle/>
          <a:p>
            <a:pPr algn="just"/>
            <a:r>
              <a:rPr lang="kk-KZ" b="1" dirty="0" smtClean="0">
                <a:latin typeface="Times New Roman" pitchFamily="18" charset="0"/>
                <a:cs typeface="Times New Roman" pitchFamily="18" charset="0"/>
              </a:rPr>
              <a:t>7.6  Екі вертикальды оқпан арқылы ориентирлі –жалғастырушы түсіріс</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Бұл түсірісте жер бетімен жер асты түсірісінің геометриялық байланысы, әрбір оқпанда бірден түсірілетін екі тіктеуіш көмегімен жүзеге асырылады. Бұл жағдайда тіктеуіштер арасындағы арақашықтық, он тіпті жүз метрлермен есептеп шығарылады, осыған байланысты жобалаудың бұрыштық қателігі азаяды. Осылай болғандықтан, Екі вертикальды оқпан арқылы ориентирлі –жалғастырушы түсірістің негізгі артықшылығы, жобалаудың бұрыштық қателігінің өте аз болуы болып табылады. Сондықтан іс-жүзіндегі маркшейдерлік істе, екі қабарлаушы вертикальды оқпан барысында, ориентирлі –жалғастырушы түсірісті, екі оқпан арқылы жүргізу тәсілімен атқарады. Егер шахта даласының көп жағдайда, вертикальды оқпанның аз болғанда екеуімен ашылатындығын ескерсек, қарастырылып отырған тәсілдің маркшейдерлік тәжірибеде кең таралған тәсіл екендігі белгілі болады.</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4572008"/>
          </a:xfrm>
        </p:spPr>
        <p:txBody>
          <a:bodyPr>
            <a:normAutofit fontScale="85000" lnSpcReduction="20000"/>
          </a:bodyPr>
          <a:lstStyle/>
          <a:p>
            <a:r>
              <a:rPr lang="kk-KZ" dirty="0" smtClean="0"/>
              <a:t>Екі вертикальды оқпан арқылы ориентирлі –жалғастырушы түсіріс, келесі операцияларды орындаумен  жүргізіледі: а) тау жұмыстары горизонтында жер бетінде нүкте жобалау; б) жер бетінде тіктеуішке олардың х, у координаттарын анықтау мақсатында жанастыру;  в) шахтада тіктеуішке жанастыру; г) есептеу.</a:t>
            </a:r>
            <a:endParaRPr lang="ru-RU" dirty="0" smtClean="0"/>
          </a:p>
          <a:p>
            <a:r>
              <a:rPr lang="kk-KZ" dirty="0" smtClean="0"/>
              <a:t>Қарастырылған тәсілде нүктені жобалау, жылжымай еркін ілінген тіктеуіштің көмегінің ерекшелігімен жүргізіледі. Бірақ тіктеуіштер арасы 50 метр арақашықтықта болғанда, жобалаудың дәлдігін жоғарлату үшін, тіктеуіштің тербелуін, шкала бойынша бақылауды жүргізеді. Тіктеуішке жанастыру жер бетінде екі схема бойынша іске асырылуы мүмкін, (сурет  7.4). </a:t>
            </a:r>
            <a:endParaRPr lang="ru-RU" dirty="0" smtClean="0"/>
          </a:p>
          <a:p>
            <a:endParaRPr lang="ru-RU" dirty="0"/>
          </a:p>
        </p:txBody>
      </p:sp>
      <p:pic>
        <p:nvPicPr>
          <p:cNvPr id="4" name="Рисунок 3"/>
          <p:cNvPicPr/>
          <p:nvPr/>
        </p:nvPicPr>
        <p:blipFill>
          <a:blip r:embed="rId2" cstate="print"/>
          <a:srcRect/>
          <a:stretch>
            <a:fillRect/>
          </a:stretch>
        </p:blipFill>
        <p:spPr bwMode="auto">
          <a:xfrm>
            <a:off x="500034" y="4572008"/>
            <a:ext cx="3643338" cy="2285992"/>
          </a:xfrm>
          <a:prstGeom prst="rect">
            <a:avLst/>
          </a:prstGeom>
          <a:noFill/>
          <a:ln w="9525">
            <a:noFill/>
            <a:miter lim="800000"/>
            <a:headEnd/>
            <a:tailEnd/>
          </a:ln>
        </p:spPr>
      </p:pic>
      <p:sp>
        <p:nvSpPr>
          <p:cNvPr id="25601" name="Rectangle 1"/>
          <p:cNvSpPr>
            <a:spLocks noChangeArrowheads="1"/>
          </p:cNvSpPr>
          <p:nvPr/>
        </p:nvSpPr>
        <p:spPr bwMode="auto">
          <a:xfrm>
            <a:off x="4286248" y="5096216"/>
            <a:ext cx="414334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50850" algn="l"/>
              </a:tabLst>
            </a:pPr>
            <a:r>
              <a:rPr kumimoji="0" lang="kk-KZ" sz="1400" b="0" i="0" u="none" strike="noStrike" cap="none" normalizeH="0" baseline="0" dirty="0" smtClean="0">
                <a:ln>
                  <a:noFill/>
                </a:ln>
                <a:solidFill>
                  <a:schemeClr val="tx1"/>
                </a:solidFill>
                <a:effectLst/>
                <a:latin typeface="Arial" pitchFamily="34" charset="0"/>
                <a:ea typeface="Times New Roman" pitchFamily="18" charset="0"/>
              </a:rPr>
              <a:t>Сурет  7.4- Екі вертикальды оқпан арқылы ориентирлі-жалғастырушы түсіріс схемасы </a:t>
            </a:r>
            <a:endParaRPr kumimoji="0" lang="kk-KZ"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85000" lnSpcReduction="20000"/>
          </a:bodyPr>
          <a:lstStyle/>
          <a:p>
            <a:r>
              <a:rPr lang="kk-KZ" dirty="0" smtClean="0">
                <a:latin typeface="Times New Roman" pitchFamily="18" charset="0"/>
                <a:cs typeface="Times New Roman" pitchFamily="18" charset="0"/>
              </a:rPr>
              <a:t>Біріншісі оқпанның екеуіде бір өндіріс алаңында орналасқанда және олардың арасы оншалықты қашық болмағанда қолданылады. Бұл жағдайда кіреберіс пункт 6812 тен тіктеуішке теодолиттік жүріс, әрбіреуінде қабырға сандары үштен көп болмайтындай жүргізіледі, (сурет  7.4).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Жүріс бұрыштары мен ұзындықтарын жабдықпен және полигонометрияның 2 разрядтында қабылданған әдіспен орындайды.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Екінші схема оқпандар арасы ұлкен аралықта болғанда қолданылады. Бұл жағдайда оқпанның әрбіріне алдын ала кіреберіс пункт орналастырылады. Осы пунктерден шахтаға түсірілетін тіктеуішке дейін, теодолитті жүріс жүргізіледі. Олардың әрбіреуінің қабырға сандары сәйкесінше үштен аспауы керек.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Тау жұмыстарының горизонтында тіктеуішке жанастыру, олардың арасында теодолиттік жүріс жүргізу арқылы іске асырылады. Ол жүріс мүмкіндігінше, жарманың бойымен барынша созылған және ең кіші аралыққа ие болуы қажет. </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610</Words>
  <PresentationFormat>Экран (4:3)</PresentationFormat>
  <Paragraphs>44</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Дәріс №8 жалғастырылатын үшбұрышқа екі оқпан арқылы  ориентирлік тәсіл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№7 жалғастырылатын үшбұрышқа екі оқпан арқылы  ориентирлік тәсіл </dc:title>
  <cp:lastModifiedBy>Baitakh</cp:lastModifiedBy>
  <cp:revision>6</cp:revision>
  <dcterms:modified xsi:type="dcterms:W3CDTF">2020-03-15T06:24:28Z</dcterms:modified>
</cp:coreProperties>
</file>